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70" r:id="rId6"/>
    <p:sldId id="269" r:id="rId7"/>
    <p:sldId id="260" r:id="rId8"/>
    <p:sldId id="261" r:id="rId9"/>
    <p:sldId id="266" r:id="rId10"/>
    <p:sldId id="271" r:id="rId11"/>
    <p:sldId id="262" r:id="rId12"/>
    <p:sldId id="264" r:id="rId13"/>
    <p:sldId id="26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88D98"/>
    <a:srgbClr val="EDF7F7"/>
    <a:srgbClr val="EFF5F4"/>
    <a:srgbClr val="FFD03B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1" autoAdjust="0"/>
    <p:restoredTop sz="94660"/>
  </p:normalViewPr>
  <p:slideViewPr>
    <p:cSldViewPr>
      <p:cViewPr varScale="1">
        <p:scale>
          <a:sx n="50" d="100"/>
          <a:sy n="50" d="100"/>
        </p:scale>
        <p:origin x="133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31D3-3320-49B4-9B8A-B96AC7D7EC3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E6142-91EC-423D-B280-E6AC16F7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4332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DF7FD-D195-41F2-A315-D29C5CA873F3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8FCC4-131E-4442-B51A-4AA7592062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96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83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95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8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29CC819-B51D-4898-B285-6DCD5B9EBC65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CD3F-5614-423D-80C6-4A183F5036B1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DB20-CC4F-4389-B41D-9B2D1AC5AFC3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458B-5E5B-48BF-AA18-2F98D51BAC36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1C8B-A161-4C72-BEAD-D5CEEAAA3E12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06D0-0EDD-45FF-AD5E-256F240115F6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B51A-AA23-413C-89CC-C2711A2565AD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7FE7-D78B-4B99-A3E1-9D611F5B6A50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109A-895E-466E-A8ED-E7AF233E8DF6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6085-5BD7-4BC0-B92E-8055363B1197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3831-ED74-47D0-9FED-39831FB762E6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7E54C7B-F339-423C-A444-52A11E030C20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.unc.edu/pathology/faculty/biosketch-of-dr-monte-willis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rarediseaseday.org/page/news/2017-theme-research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ope4bag3relateddiseases/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19200"/>
            <a:ext cx="6553200" cy="59944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Bird with a Broken Wing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353" y="4648200"/>
            <a:ext cx="4013200" cy="428625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r>
              <a:rPr lang="en-US" sz="2800" b="1" i="1" dirty="0">
                <a:solidFill>
                  <a:schemeClr val="tx1"/>
                </a:solidFill>
              </a:rPr>
              <a:t>Hang in there, Marco!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pic>
        <p:nvPicPr>
          <p:cNvPr id="2052" name="Picture 4" descr="C:\Users\Maneesha\AppData\Local\Microsoft\Windows\Temporary Internet Files\Content.IE5\CDZHWPGU\bird_vector_tribal_style_by_vectorportal-d3garcs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2675106" cy="1676400"/>
          </a:xfrm>
          <a:prstGeom prst="rect">
            <a:avLst/>
          </a:prstGeom>
          <a:solidFill>
            <a:schemeClr val="bg2"/>
          </a:solidFill>
          <a:effectLst>
            <a:glow rad="127000">
              <a:srgbClr val="588D98">
                <a:alpha val="50980"/>
              </a:srgbClr>
            </a:glow>
            <a:outerShdw blurRad="50800" dist="50800" dir="5400000" algn="ctr" rotWithShape="0">
              <a:srgbClr val="000000">
                <a:alpha val="59000"/>
              </a:srgbClr>
            </a:outerShdw>
            <a:softEdge rad="152400"/>
          </a:effectLst>
          <a:extLst/>
        </p:spPr>
      </p:pic>
    </p:spTree>
    <p:extLst>
      <p:ext uri="{BB962C8B-B14F-4D97-AF65-F5344CB8AC3E}">
        <p14:creationId xmlns:p14="http://schemas.microsoft.com/office/powerpoint/2010/main" val="192026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381000"/>
            <a:ext cx="792480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Amazingly... miraculously.... in August of 2016</a:t>
            </a:r>
            <a:r>
              <a:rPr lang="en-US" sz="2400" b="1" dirty="0"/>
              <a:t>…</a:t>
            </a:r>
          </a:p>
          <a:p>
            <a:r>
              <a:rPr lang="en-US" sz="2400" b="1" dirty="0"/>
              <a:t>  a ray of hope! </a:t>
            </a:r>
            <a:r>
              <a:rPr lang="en-US" sz="2400" dirty="0">
                <a:solidFill>
                  <a:srgbClr val="FFC000"/>
                </a:solidFill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647700" y="1981200"/>
            <a:ext cx="7696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 </a:t>
            </a:r>
            <a:r>
              <a:rPr lang="en-US" sz="2000" b="1" dirty="0"/>
              <a:t>Dr. Monte Willis </a:t>
            </a:r>
            <a:r>
              <a:rPr lang="en-US" sz="2000" dirty="0"/>
              <a:t>MD, Ph.D. from the University of North Carolina contacted me with news of drug development that he is working on. </a:t>
            </a:r>
          </a:p>
          <a:p>
            <a:endParaRPr lang="en-US" sz="2000" dirty="0"/>
          </a:p>
          <a:p>
            <a:r>
              <a:rPr lang="en-US" sz="2000" b="1" u="sng" dirty="0" err="1"/>
              <a:t>Dr</a:t>
            </a:r>
            <a:r>
              <a:rPr lang="en-US" sz="2000" b="1" u="sng" dirty="0"/>
              <a:t> Conrad </a:t>
            </a:r>
            <a:r>
              <a:rPr lang="en-US" sz="2000" b="1" u="sng" dirty="0" err="1"/>
              <a:t>Weihl</a:t>
            </a:r>
            <a:r>
              <a:rPr lang="en-US" sz="2000" b="1" u="sng" dirty="0"/>
              <a:t> </a:t>
            </a:r>
            <a:r>
              <a:rPr lang="en-US" sz="2000" dirty="0"/>
              <a:t>from Washington University works on this mutation, and has expressed interest in gene therapy research.</a:t>
            </a:r>
          </a:p>
          <a:p>
            <a:endParaRPr lang="en-US" sz="2000" dirty="0"/>
          </a:p>
          <a:p>
            <a:r>
              <a:rPr lang="en-US" sz="2000" dirty="0"/>
              <a:t>There are other </a:t>
            </a:r>
            <a:r>
              <a:rPr lang="en-US" sz="2000" b="1" dirty="0"/>
              <a:t>groups around the world</a:t>
            </a:r>
            <a:r>
              <a:rPr lang="en-US" sz="2000" dirty="0"/>
              <a:t> working on this, and there is hope for a treatment of this devastating disease.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5633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5780" y="609600"/>
            <a:ext cx="792480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Another young boy with the same RARE diagnosis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" y="2133600"/>
            <a:ext cx="769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 Another family reached out to me, Alexander’s family, and he has the same disease as Marco.  Together we will facilitate research in this disease.</a:t>
            </a:r>
          </a:p>
          <a:p>
            <a:endParaRPr lang="en-US" sz="2000" dirty="0">
              <a:hlinkClick r:id="rId2"/>
            </a:endParaRPr>
          </a:p>
          <a:p>
            <a:r>
              <a:rPr lang="en-US" sz="2000" dirty="0"/>
              <a:t>We hope that others with this disease will join us in our venture</a:t>
            </a:r>
          </a:p>
          <a:p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126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9906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Any drug that is developed for treatment in research can be used to treat Marco under the FDA’s </a:t>
            </a:r>
            <a:r>
              <a:rPr lang="en-US" sz="2000" b="1" i="1" dirty="0"/>
              <a:t>Compassionate Use Rule.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67000"/>
            <a:ext cx="5029200" cy="2031325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Expanded Access</a:t>
            </a:r>
            <a:r>
              <a:rPr lang="en-US" dirty="0">
                <a:solidFill>
                  <a:schemeClr val="bg1"/>
                </a:solidFill>
              </a:rPr>
              <a:t>, sometimes called "compassionate use”, is the use of an investigational medical product </a:t>
            </a:r>
            <a:r>
              <a:rPr lang="en-US" u="sng" dirty="0">
                <a:solidFill>
                  <a:schemeClr val="bg1"/>
                </a:solidFill>
              </a:rPr>
              <a:t>outside</a:t>
            </a:r>
            <a:r>
              <a:rPr lang="en-US" dirty="0">
                <a:solidFill>
                  <a:schemeClr val="bg1"/>
                </a:solidFill>
              </a:rPr>
              <a:t> of a clinical trial (i.e., one that has not been approved by FDA).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3480" y="1752600"/>
            <a:ext cx="3289959" cy="440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unc chapel hi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Image result for unc chapel hi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6" descr="Image result for unc chapel hi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0374" y="1287778"/>
            <a:ext cx="7693025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u="sng" dirty="0"/>
              <a:t>We know we are racing against time </a:t>
            </a:r>
            <a:r>
              <a:rPr lang="en-US" sz="3200" dirty="0"/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8664" y="26670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Marco has recently needed to be in hospital for a long time with complications caused by this disease…..</a:t>
            </a:r>
          </a:p>
          <a:p>
            <a:endParaRPr lang="en-US" sz="2000" dirty="0"/>
          </a:p>
          <a:p>
            <a:r>
              <a:rPr lang="en-US" sz="2000" dirty="0"/>
              <a:t>He needs 24/7 care now</a:t>
            </a:r>
          </a:p>
          <a:p>
            <a:endParaRPr lang="en-US" sz="2000" dirty="0"/>
          </a:p>
          <a:p>
            <a:r>
              <a:rPr lang="en-US" sz="2000" dirty="0"/>
              <a:t>He watches soccer on TV, and stays optimistic and strong</a:t>
            </a:r>
          </a:p>
          <a:p>
            <a:endParaRPr lang="en-US" sz="2000" dirty="0"/>
          </a:p>
          <a:p>
            <a:r>
              <a:rPr lang="en-US" sz="2000" dirty="0"/>
              <a:t>Please help Marco to see his next Birthday!  We are grateful for your donations!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44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1143000"/>
            <a:ext cx="6172200" cy="733425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/>
              <a:t>Hang in there Marco!  </a:t>
            </a:r>
          </a:p>
          <a:p>
            <a:endParaRPr lang="en-US" sz="2800" b="1" i="1" dirty="0"/>
          </a:p>
          <a:p>
            <a:endParaRPr lang="en-US" sz="2800" i="1" dirty="0"/>
          </a:p>
          <a:p>
            <a:endParaRPr lang="en-US" sz="2800" i="1" dirty="0"/>
          </a:p>
          <a:p>
            <a:endParaRPr lang="en-US" sz="2800" i="1" dirty="0"/>
          </a:p>
          <a:p>
            <a:endParaRPr lang="en-US" sz="2800" i="1" dirty="0"/>
          </a:p>
          <a:p>
            <a:r>
              <a:rPr lang="en-US" sz="2800" i="1" dirty="0"/>
              <a:t>  We are putting out all efforts    for you, and others to mend your wings and fly again!</a:t>
            </a:r>
          </a:p>
        </p:txBody>
      </p:sp>
      <p:pic>
        <p:nvPicPr>
          <p:cNvPr id="6" name="Picture 4" descr="C:\Users\Maneesha\AppData\Local\Microsoft\Windows\Temporary Internet Files\Content.IE5\CDZHWPGU\bird_vector_tribal_style_by_vectorportal-d3garcs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2324100" cy="1456436"/>
          </a:xfrm>
          <a:prstGeom prst="rect">
            <a:avLst/>
          </a:prstGeom>
          <a:noFill/>
          <a:effectLst>
            <a:glow rad="850900">
              <a:srgbClr val="588D98">
                <a:alpha val="40000"/>
              </a:srgbClr>
            </a:glow>
            <a:outerShdw blurRad="50800" dir="2040000" algn="ctr" rotWithShape="0">
              <a:srgbClr val="588D98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0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685800"/>
            <a:ext cx="2514600" cy="892552"/>
          </a:xfrm>
          <a:prstGeom prst="rect">
            <a:avLst/>
          </a:prstGeom>
          <a:solidFill>
            <a:srgbClr val="FFD03B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Hello friends,</a:t>
            </a:r>
            <a:br>
              <a:rPr lang="en-US" sz="2400" dirty="0"/>
            </a:b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52400" y="2016020"/>
            <a:ext cx="533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 are raising funds to try to save Marco, a much loved son, a devoted brother, a loyal friend, a beautiful soul.  Marco has been diagnosed with a rare and  severe type of Muscular Dystrophy.  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880" y="51054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has left him confined to a wheelchair, and on a breathing machine…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371600"/>
            <a:ext cx="27051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6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82652" y="316299"/>
            <a:ext cx="792480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Imagine </a:t>
            </a:r>
            <a:r>
              <a:rPr lang="en-US" sz="2400" b="1" dirty="0">
                <a:hlinkClick r:id="rId2"/>
              </a:rPr>
              <a:t>living with no treatment</a:t>
            </a:r>
            <a:r>
              <a:rPr lang="en-US" sz="2400" dirty="0"/>
              <a:t> , no hope and knowing the condition is so rare that there is little incentive for research.  </a:t>
            </a:r>
          </a:p>
        </p:txBody>
      </p:sp>
      <p:sp>
        <p:nvSpPr>
          <p:cNvPr id="6" name="AutoShape 2" descr="Image result for orphan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Image result for orphan disea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438400"/>
            <a:ext cx="4089388" cy="3067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48" y="2057400"/>
            <a:ext cx="2986081" cy="39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9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62600" y="1066800"/>
            <a:ext cx="342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Marco was born in 1995, seeming a normal and lovely child.  He has 2 older sisters, dad, mom, and Emily his girlfriend, and last but not least, Quinn, his dog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40005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43934"/>
            <a:ext cx="5257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Marco’s story………………………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35400"/>
            <a:ext cx="3657600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3759517"/>
            <a:ext cx="3859953" cy="289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1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3200400"/>
            <a:ext cx="4572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52400"/>
            <a:ext cx="3429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962400" cy="297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3657600"/>
            <a:ext cx="4673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9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752600"/>
            <a:ext cx="731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000" dirty="0"/>
              <a:t> </a:t>
            </a:r>
          </a:p>
          <a:p>
            <a:endParaRPr lang="en-US" sz="2000" dirty="0"/>
          </a:p>
          <a:p>
            <a:r>
              <a:rPr lang="en-US" sz="2000" dirty="0"/>
              <a:t>Around age 4, he showed started showing neuromuscular peculiarities - he could not sit cross legged on the floor, and could not grip the ropes of the swing set.  </a:t>
            </a:r>
          </a:p>
          <a:p>
            <a:endParaRPr lang="en-US" sz="2000" dirty="0"/>
          </a:p>
          <a:p>
            <a:r>
              <a:rPr lang="en-US" sz="2000" dirty="0"/>
              <a:t>But he kept trying to keep up with his peers....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990600"/>
            <a:ext cx="6172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As the years passed, Marco's wings got clipped…...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8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37743" y="609600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He enthusiastically played soccer (age 8-14) until he couldn't run anymore……  </a:t>
            </a:r>
          </a:p>
        </p:txBody>
      </p:sp>
      <p:pic>
        <p:nvPicPr>
          <p:cNvPr id="4098" name="Picture 2" descr="https://2dbdd5116ffa30a49aa8-c03f075f8191fb4e60e74b907071aee8.ssl.cf1.rackcdn.com/14810909_1475120764.3186_funddescrip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3270709" cy="24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2dbdd5116ffa30a49aa8-c03f075f8191fb4e60e74b907071aee8.ssl.cf1.rackcdn.com/14810909_1474829359.5427_funddescrip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41220"/>
            <a:ext cx="2286000" cy="30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0" y="3276600"/>
            <a:ext cx="3184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  <a:r>
              <a:rPr lang="en-US" sz="2000" dirty="0"/>
              <a:t>He played Jazz Band (age 14-19) until he couldn't hold up a guitar anymore…… </a:t>
            </a:r>
          </a:p>
        </p:txBody>
      </p:sp>
      <p:sp>
        <p:nvSpPr>
          <p:cNvPr id="9" name="Rectangle 8"/>
          <p:cNvSpPr/>
          <p:nvPr/>
        </p:nvSpPr>
        <p:spPr>
          <a:xfrm>
            <a:off x="630123" y="5334000"/>
            <a:ext cx="7274154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  <a:r>
              <a:rPr lang="en-US" sz="2000" dirty="0"/>
              <a:t>He swam in the lap pool (age 8-20) till his breathing muscles began to weaken….. </a:t>
            </a:r>
          </a:p>
        </p:txBody>
      </p:sp>
    </p:spTree>
    <p:extLst>
      <p:ext uri="{BB962C8B-B14F-4D97-AF65-F5344CB8AC3E}">
        <p14:creationId xmlns:p14="http://schemas.microsoft.com/office/powerpoint/2010/main" val="3429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533401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Despite many tests, doctors could not determine the cause.                </a:t>
            </a:r>
          </a:p>
          <a:p>
            <a:endParaRPr lang="en-US" sz="2400" dirty="0"/>
          </a:p>
        </p:txBody>
      </p:sp>
      <p:pic>
        <p:nvPicPr>
          <p:cNvPr id="5123" name="Picture 3" descr="C:\Users\Maneesha\AppData\Local\Microsoft\Windows\Temporary Internet Files\Content.IE5\AKL7JNT8\dna-helix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41462"/>
            <a:ext cx="3977640" cy="298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3413007"/>
            <a:ext cx="441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This is a severe and rapidly deteriorating condition with no cure </a:t>
            </a:r>
            <a:r>
              <a:rPr lang="en-US" sz="2000" b="1" dirty="0"/>
              <a:t>.</a:t>
            </a:r>
            <a:r>
              <a:rPr lang="en-US" sz="2000" dirty="0"/>
              <a:t>  His respiratory system is failing, and he requires a ventilator to breathe.  He cannot stand and is unable to do the basic things we all take for granted.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72640" y="1364398"/>
            <a:ext cx="5471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Finally in 2012 when he turned 16, Marco was diagnosed.  It was a chilling diagnosis -  a very rare form of muscular dystrophy </a:t>
            </a:r>
            <a:r>
              <a:rPr lang="en-US" sz="2000" b="1" dirty="0"/>
              <a:t> </a:t>
            </a:r>
            <a:r>
              <a:rPr lang="en-US" sz="2000" b="1" dirty="0">
                <a:hlinkClick r:id="rId3"/>
              </a:rPr>
              <a:t>BAG3 associated MFM </a:t>
            </a:r>
            <a:r>
              <a:rPr lang="en-US" sz="2000" b="1" dirty="0"/>
              <a:t> . </a:t>
            </a:r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5765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61544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No treatment exists. 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400419"/>
            <a:ext cx="74030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No one is even trying for a treatment.  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3388072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This is an</a:t>
            </a:r>
            <a:r>
              <a:rPr lang="en-US" sz="3200" b="1" dirty="0">
                <a:solidFill>
                  <a:srgbClr val="FFC000"/>
                </a:solidFill>
              </a:rPr>
              <a:t>                              </a:t>
            </a:r>
            <a:r>
              <a:rPr lang="en-US" sz="3200" b="1" dirty="0"/>
              <a:t>Disease</a:t>
            </a:r>
            <a:r>
              <a:rPr lang="en-US" sz="3200" dirty="0"/>
              <a:t>.  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736" y="4800600"/>
            <a:ext cx="7383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We had almost given up hope until recently....   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586740"/>
            <a:ext cx="7345281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The deterioration continues and is heartbreaking to watch</a:t>
            </a:r>
          </a:p>
        </p:txBody>
      </p:sp>
      <p:pic>
        <p:nvPicPr>
          <p:cNvPr id="3074" name="Picture 2" descr="C:\Users\Maneesha\AppData\Local\Microsoft\Windows\Temporary Internet Files\Content.IE5\FI6NDZSQ\Orphan-logo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7592"/>
            <a:ext cx="2133600" cy="6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2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1264</TotalTime>
  <Words>283</Words>
  <Application>Microsoft Office PowerPoint</Application>
  <PresentationFormat>On-screen Show (4:3)</PresentationFormat>
  <Paragraphs>66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Tahoma</vt:lpstr>
      <vt:lpstr>Wingdings 2</vt:lpstr>
      <vt:lpstr>Austin</vt:lpstr>
      <vt:lpstr>Bird with a Broken 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 with a Broken Wing</dc:title>
  <dc:creator>Maneesha</dc:creator>
  <cp:lastModifiedBy>Laura Zah</cp:lastModifiedBy>
  <cp:revision>130</cp:revision>
  <dcterms:created xsi:type="dcterms:W3CDTF">2006-08-16T00:00:00Z</dcterms:created>
  <dcterms:modified xsi:type="dcterms:W3CDTF">2017-05-21T18:41:32Z</dcterms:modified>
</cp:coreProperties>
</file>